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  <p:sldMasterId id="2147483661" r:id="rId4"/>
    <p:sldMasterId id="2147483674" r:id="rId5"/>
    <p:sldMasterId id="2147483687" r:id="rId6"/>
    <p:sldMasterId id="2147483700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0" roundtripDataSignature="AMtx7mjIwjlz07tBXYciCo5aC6g+POds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6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slide" Target="slides/slide21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11" Type="http://schemas.openxmlformats.org/officeDocument/2006/relationships/slide" Target="slides/slide3.xml"/><Relationship Id="rId33" Type="http://schemas.openxmlformats.org/officeDocument/2006/relationships/slide" Target="slides/slide25.xml"/><Relationship Id="rId10" Type="http://schemas.openxmlformats.org/officeDocument/2006/relationships/slide" Target="slides/slide2.xml"/><Relationship Id="rId32" Type="http://schemas.openxmlformats.org/officeDocument/2006/relationships/slide" Target="slides/slide24.xml"/><Relationship Id="rId13" Type="http://schemas.openxmlformats.org/officeDocument/2006/relationships/slide" Target="slides/slide5.xml"/><Relationship Id="rId35" Type="http://schemas.openxmlformats.org/officeDocument/2006/relationships/slide" Target="slides/slide27.xml"/><Relationship Id="rId12" Type="http://schemas.openxmlformats.org/officeDocument/2006/relationships/slide" Target="slides/slide4.xml"/><Relationship Id="rId34" Type="http://schemas.openxmlformats.org/officeDocument/2006/relationships/slide" Target="slides/slide26.xml"/><Relationship Id="rId15" Type="http://schemas.openxmlformats.org/officeDocument/2006/relationships/slide" Target="slides/slide7.xml"/><Relationship Id="rId37" Type="http://schemas.openxmlformats.org/officeDocument/2006/relationships/slide" Target="slides/slide29.xml"/><Relationship Id="rId14" Type="http://schemas.openxmlformats.org/officeDocument/2006/relationships/slide" Target="slides/slide6.xml"/><Relationship Id="rId36" Type="http://schemas.openxmlformats.org/officeDocument/2006/relationships/slide" Target="slides/slide28.xml"/><Relationship Id="rId17" Type="http://schemas.openxmlformats.org/officeDocument/2006/relationships/slide" Target="slides/slide9.xml"/><Relationship Id="rId39" Type="http://schemas.openxmlformats.org/officeDocument/2006/relationships/slide" Target="slides/slide31.xml"/><Relationship Id="rId16" Type="http://schemas.openxmlformats.org/officeDocument/2006/relationships/slide" Target="slides/slide8.xml"/><Relationship Id="rId38" Type="http://schemas.openxmlformats.org/officeDocument/2006/relationships/slide" Target="slides/slide30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5a26e7f59_5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5a26e7f59_5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75a26e7f59_5_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756675116b_1_3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g756675116b_1_3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56675116b_1_2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756675116b_1_2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56675116b_1_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756675116b_1_1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56675116b_1_4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756675116b_1_4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b9577722f_0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6b9577722f_0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6b9577722f_0_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6b9577722f_0_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5a26e7f59_5_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g75a26e7f59_5_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75a26e7f59_5_1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75a26e7f59_5_1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b9577722f_0_1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6b9577722f_0_1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b9577722f_0_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6b9577722f_0_2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756675116b_1_5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756675116b_1_5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6b9577722f_0_2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6b9577722f_0_2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6b9577722f_0_4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6b9577722f_0_4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6b9577722f_0_5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6b9577722f_0_5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6b9577722f_0_6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6b9577722f_0_6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56675116b_1_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756675116b_1_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56675116b_1_7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756675116b_1_7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756675116b_1_8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756675116b_1_8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3" name="Google Shape;483;p5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75a26e7f59_5_34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0" name="Google Shape;490;g75a26e7f59_5_34:notes"/>
          <p:cNvSpPr txBox="1"/>
          <p:nvPr>
            <p:ph idx="1" type="body"/>
          </p:nvPr>
        </p:nvSpPr>
        <p:spPr>
          <a:xfrm>
            <a:off x="685800" y="4400640"/>
            <a:ext cx="54861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g75a26e7f59_5_34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75a26e7f59_5_27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5" name="Google Shape;495;g75a26e7f59_5_27:notes"/>
          <p:cNvSpPr txBox="1"/>
          <p:nvPr>
            <p:ph idx="1" type="body"/>
          </p:nvPr>
        </p:nvSpPr>
        <p:spPr>
          <a:xfrm>
            <a:off x="685800" y="4400640"/>
            <a:ext cx="54861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g75a26e7f59_5_27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56de114ea_0_1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756de114ea_0_1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56de114ea_0_2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756de114ea_0_2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56de114ea_0_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756de114ea_0_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56675116b_1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g756675116b_1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756675116b_1_2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756675116b_1_2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6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6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1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2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3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3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4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35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5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3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6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6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7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7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37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7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7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7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8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4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2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4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43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3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4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4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4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45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46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46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4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4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7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48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8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48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48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8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48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49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0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5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3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5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54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5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5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5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5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5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5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56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7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7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5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8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9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59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59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9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59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59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60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6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6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62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4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6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6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6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66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6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66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6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6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67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68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68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6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6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69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69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70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70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70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70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70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70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-9000" y="5213880"/>
            <a:ext cx="838944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This presentation uses a free template provided by FPPT.com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www.free-power-point-templates.com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6"/>
          <p:cNvSpPr txBox="1"/>
          <p:nvPr>
            <p:ph type="title"/>
          </p:nvPr>
        </p:nvSpPr>
        <p:spPr>
          <a:xfrm>
            <a:off x="140040" y="1423080"/>
            <a:ext cx="822924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6"/>
          <p:cNvSpPr txBox="1"/>
          <p:nvPr>
            <p:ph idx="10"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6"/>
          <p:cNvSpPr txBox="1"/>
          <p:nvPr>
            <p:ph idx="11"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6"/>
          <p:cNvSpPr txBox="1"/>
          <p:nvPr>
            <p:ph idx="12"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" name="Google Shape;15;p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-9000" y="5213880"/>
            <a:ext cx="838944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This presentation uses a free template provided by FPPT.com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www.free-power-point-templates.com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8"/>
          <p:cNvSpPr txBox="1"/>
          <p:nvPr>
            <p:ph type="title"/>
          </p:nvPr>
        </p:nvSpPr>
        <p:spPr>
          <a:xfrm>
            <a:off x="479160" y="298080"/>
            <a:ext cx="825876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463680" y="1519200"/>
            <a:ext cx="8245800" cy="3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8"/>
          <p:cNvSpPr txBox="1"/>
          <p:nvPr>
            <p:ph idx="10"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9" name="Google Shape;69;p8"/>
          <p:cNvSpPr txBox="1"/>
          <p:nvPr>
            <p:ph idx="11"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"/>
          <p:cNvSpPr/>
          <p:nvPr/>
        </p:nvSpPr>
        <p:spPr>
          <a:xfrm>
            <a:off x="-9000" y="5213880"/>
            <a:ext cx="838944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This presentation uses a free template provided by FPPT.com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www.free-power-point-templates.com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0"/>
          <p:cNvSpPr txBox="1"/>
          <p:nvPr>
            <p:ph type="title"/>
          </p:nvPr>
        </p:nvSpPr>
        <p:spPr>
          <a:xfrm>
            <a:off x="2392200" y="406440"/>
            <a:ext cx="6283440" cy="72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2389320" y="1268280"/>
            <a:ext cx="6304680" cy="3419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3" name="Google Shape;123;p10"/>
          <p:cNvSpPr txBox="1"/>
          <p:nvPr>
            <p:ph idx="10"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4" name="Google Shape;124;p10"/>
          <p:cNvSpPr txBox="1"/>
          <p:nvPr>
            <p:ph idx="11"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5" name="Google Shape;125;p10"/>
          <p:cNvSpPr txBox="1"/>
          <p:nvPr>
            <p:ph idx="12"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/>
          <p:nvPr/>
        </p:nvSpPr>
        <p:spPr>
          <a:xfrm>
            <a:off x="-9000" y="5213880"/>
            <a:ext cx="838944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This presentation uses a free template provided by FPPT.com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www.free-power-point-templates.com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2"/>
          <p:cNvSpPr txBox="1"/>
          <p:nvPr>
            <p:ph type="title"/>
          </p:nvPr>
        </p:nvSpPr>
        <p:spPr>
          <a:xfrm>
            <a:off x="540000" y="293760"/>
            <a:ext cx="809316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7" name="Google Shape;177;p12"/>
          <p:cNvSpPr txBox="1"/>
          <p:nvPr>
            <p:ph idx="1" type="body"/>
          </p:nvPr>
        </p:nvSpPr>
        <p:spPr>
          <a:xfrm>
            <a:off x="522000" y="1500840"/>
            <a:ext cx="4039920" cy="479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8" name="Google Shape;178;p12"/>
          <p:cNvSpPr txBox="1"/>
          <p:nvPr>
            <p:ph idx="2" type="body"/>
          </p:nvPr>
        </p:nvSpPr>
        <p:spPr>
          <a:xfrm>
            <a:off x="522000" y="1973160"/>
            <a:ext cx="4039920" cy="227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9" name="Google Shape;179;p12"/>
          <p:cNvSpPr txBox="1"/>
          <p:nvPr>
            <p:ph idx="3" type="body"/>
          </p:nvPr>
        </p:nvSpPr>
        <p:spPr>
          <a:xfrm>
            <a:off x="4557240" y="1500840"/>
            <a:ext cx="4041360" cy="479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0" name="Google Shape;180;p12"/>
          <p:cNvSpPr txBox="1"/>
          <p:nvPr>
            <p:ph idx="4" type="body"/>
          </p:nvPr>
        </p:nvSpPr>
        <p:spPr>
          <a:xfrm>
            <a:off x="4557240" y="1973160"/>
            <a:ext cx="4041360" cy="227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1" name="Google Shape;181;p12"/>
          <p:cNvSpPr txBox="1"/>
          <p:nvPr>
            <p:ph idx="10"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2" name="Google Shape;182;p12"/>
          <p:cNvSpPr txBox="1"/>
          <p:nvPr>
            <p:ph idx="11"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3" name="Google Shape;183;p12"/>
          <p:cNvSpPr txBox="1"/>
          <p:nvPr>
            <p:ph idx="12"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/>
          <p:nvPr/>
        </p:nvSpPr>
        <p:spPr>
          <a:xfrm>
            <a:off x="-9000" y="5213880"/>
            <a:ext cx="838944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This presentation uses a free template provided by FPPT.com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www.free-power-point-templates.com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4"/>
          <p:cNvSpPr txBox="1"/>
          <p:nvPr>
            <p:ph idx="10"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5" name="Google Shape;235;p14"/>
          <p:cNvSpPr txBox="1"/>
          <p:nvPr>
            <p:ph idx="11"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6" name="Google Shape;236;p14"/>
          <p:cNvSpPr txBox="1"/>
          <p:nvPr>
            <p:ph idx="12"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1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8" name="Google Shape;238;p1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atos.madrid.es/sites/v/index.jsp?vgnextoid=02f2c23866b93410VgnVCM1000000b205a0aRCRD&amp;vgnextchannel=374512b9ace9f310VgnVCM100000171f5a0aRCRD" TargetMode="External"/><Relationship Id="rId4" Type="http://schemas.openxmlformats.org/officeDocument/2006/relationships/hyperlink" Target="https://datos.madrid.es/sites/v/index.jsp?vgnextoid=8803c23866b93410VgnVCM1000000b205a0aRCRD&amp;vgnextchannel=374512b9ace9f310VgnVCM100000171f5a0aRCRD" TargetMode="External"/><Relationship Id="rId5" Type="http://schemas.openxmlformats.org/officeDocument/2006/relationships/hyperlink" Target="https://opendata.aemet.es/centrodedescargas/inicio" TargetMode="External"/><Relationship Id="rId6" Type="http://schemas.openxmlformats.org/officeDocument/2006/relationships/hyperlink" Target="https://datos.madrid.es/sites/v/index.jsp?vgnextoid=41e01e007c9db410VgnVCM2000000c205a0aRCRD&amp;vgnextchannel=374512b9ace9f310VgnVCM100000171f5a0aRCRD" TargetMode="External"/><Relationship Id="rId7" Type="http://schemas.openxmlformats.org/officeDocument/2006/relationships/hyperlink" Target="https://datos.madrid.es/sites/v/index.jsp?vgnextoid=57be24206a91b510VgnVCM2000001f4a900aRCRD&amp;vgnextchannel=374512b9ace9f310VgnVCM100000171f5a0aRCR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ws.amazon.com/es/rekognit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"/>
          <p:cNvSpPr txBox="1"/>
          <p:nvPr/>
        </p:nvSpPr>
        <p:spPr>
          <a:xfrm>
            <a:off x="243360" y="1460160"/>
            <a:ext cx="8192520" cy="144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Final Five</a:t>
            </a:r>
            <a:r>
              <a:rPr b="0" i="0" lang="en-US" sz="3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b="0" i="0" lang="en-US" sz="1800" u="none" cap="none" strike="noStrike"/>
            </a:b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Proyecto final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"/>
          <p:cNvSpPr txBox="1"/>
          <p:nvPr/>
        </p:nvSpPr>
        <p:spPr>
          <a:xfrm>
            <a:off x="312765" y="4066860"/>
            <a:ext cx="8192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Ricardo Dorado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Sergio García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Unai Herrán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Felipe Martínez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Iván Rubio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g75a26e7f59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350" y="1822425"/>
            <a:ext cx="6126901" cy="2083674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75a26e7f59_5_0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Imágenes de cámaras de tráfico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56675116b_1_34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Datos de eventos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756675116b_1_34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756675116b_1_34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de eventos y actividades de la ciudad de Madrid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en formato csv actualizado diariamente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Generación de varios eventos a partir de patrones de repetición según la estructura de datos devuelta por el API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Ej: Rey León L, M, X, J, V a las 22:00h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que consume regularmente estos datos y los graba en la base de datos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56675116b_1_28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atos contaminación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g756675116b_1_28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g756675116b_1_28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de 24 estaciones de medida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en formato csv actualizados cada hora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Tenemos datos de contaminación sobre SO2, CO, NO, NO2...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que consume regularmente estos datos y los graba en la base de datos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756675116b_1_12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Datos meteorológicos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g756675116b_1_12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756675116b_1_12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de 10 estaciones de medida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en formato csv actualizados cada hora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Tenemos datos de precipitaciones, temperatura, viento, etc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que consume regularmente estos datos y los graba en la base de datos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56675116b_1_40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Monitorización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g756675116b_1_40"/>
          <p:cNvSpPr txBox="1"/>
          <p:nvPr/>
        </p:nvSpPr>
        <p:spPr>
          <a:xfrm>
            <a:off x="4874475" y="1920350"/>
            <a:ext cx="40644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Servidor influx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Procesos de grabación de datos de ejecución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Grafana para la explotación de los datos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1" name="Google Shape;381;g756675116b_1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50" y="1077200"/>
            <a:ext cx="4842201" cy="294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b9577722f_0_0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Procesado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g6b9577722f_0_0"/>
          <p:cNvSpPr txBox="1"/>
          <p:nvPr/>
        </p:nvSpPr>
        <p:spPr>
          <a:xfrm>
            <a:off x="5854000" y="1920350"/>
            <a:ext cx="30849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Cuando empezamos a ver los datos, nos dimos cuenta que 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teníamos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...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6b9577722f_0_11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Procesado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g6b9577722f_0_11"/>
          <p:cNvSpPr txBox="1"/>
          <p:nvPr/>
        </p:nvSpPr>
        <p:spPr>
          <a:xfrm>
            <a:off x="5854000" y="1920350"/>
            <a:ext cx="30849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Cuando empezamos a ver los datos, nos dimos cuenta que teníamos...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4" name="Google Shape;394;g6b9577722f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3940"/>
            <a:ext cx="4735982" cy="3707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5a26e7f59_5_11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Procesado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g75a26e7f59_5_11"/>
          <p:cNvSpPr txBox="1"/>
          <p:nvPr/>
        </p:nvSpPr>
        <p:spPr>
          <a:xfrm>
            <a:off x="5854000" y="1920350"/>
            <a:ext cx="30849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Cuando empezamos a ver los datos, nos dimos cuenta que teníamos...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1" name="Google Shape;401;g75a26e7f59_5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3940"/>
            <a:ext cx="4735982" cy="3707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75a26e7f59_5_17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Procesado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g75a26e7f59_5_17"/>
          <p:cNvSpPr txBox="1"/>
          <p:nvPr/>
        </p:nvSpPr>
        <p:spPr>
          <a:xfrm>
            <a:off x="5854000" y="1920350"/>
            <a:ext cx="30849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Cuando empezamos a ver los datos, nos dimos cuenta que teníamos...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MUCHOS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8" name="Google Shape;408;g75a26e7f59_5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3940"/>
            <a:ext cx="4735982" cy="3707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b9577722f_0_17"/>
          <p:cNvSpPr txBox="1"/>
          <p:nvPr/>
        </p:nvSpPr>
        <p:spPr>
          <a:xfrm>
            <a:off x="5854000" y="1920350"/>
            <a:ext cx="3084900" cy="31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7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Agrupámos en Clusters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g6b9577722f_0_17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¿Qué hacemos?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5" name="Google Shape;415;g6b9577722f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3940"/>
            <a:ext cx="5549198" cy="369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"/>
          <p:cNvSpPr txBox="1"/>
          <p:nvPr/>
        </p:nvSpPr>
        <p:spPr>
          <a:xfrm>
            <a:off x="479160" y="298080"/>
            <a:ext cx="825876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Objetivo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"/>
          <p:cNvSpPr txBox="1"/>
          <p:nvPr/>
        </p:nvSpPr>
        <p:spPr>
          <a:xfrm>
            <a:off x="463680" y="1519200"/>
            <a:ext cx="8245800" cy="3259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Predecir atascos de tráfico en la </a:t>
            </a:r>
            <a:br>
              <a:rPr lang="en-US" sz="28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la ciudad de Madrid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725" y="1310350"/>
            <a:ext cx="2543725" cy="355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6b9577722f_0_23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Clusterización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g6b9577722f_0_23"/>
          <p:cNvSpPr txBox="1"/>
          <p:nvPr/>
        </p:nvSpPr>
        <p:spPr>
          <a:xfrm>
            <a:off x="1649225" y="1268275"/>
            <a:ext cx="70449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Agrupamos toda la información en 200 clusters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 cada uno de los nodos hay: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Cámaras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Sensores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Eventos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Grandes Eventos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○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Datos Meteorológicos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756675116b_1_51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Limpieza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g756675116b_1_51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g756675116b_1_51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general datos de calidad, pero a veces algún sensor de datos totalmente erroneos sin informar de que pueden serlo.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Cuando detectamos esos errores (menos de un 0,01% los eliminamos.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han eliminado eventos cuya hora de comienzo eran las 0:00, puesto que por el título del evento no parecía tener sentido que fuese su hora de comienzo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6b9577722f_0_28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Procesado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g6b9577722f_0_28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g6b9577722f_0_28"/>
          <p:cNvSpPr txBox="1"/>
          <p:nvPr/>
        </p:nvSpPr>
        <p:spPr>
          <a:xfrm>
            <a:off x="522000" y="13491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Se generan registros por periodos de 15 minutos agrupando las variables continuas con: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medias,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medianas,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percentiles,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mínimos,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máximos,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etc..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6b9577722f_0_45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Entrenamiento de modelos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g6b9577722f_0_45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g6b9577722f_0_45"/>
          <p:cNvSpPr txBox="1"/>
          <p:nvPr/>
        </p:nvSpPr>
        <p:spPr>
          <a:xfrm>
            <a:off x="216275" y="1334925"/>
            <a:ext cx="45765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prueban distintas ideas: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Empezando con la más básica </a:t>
            </a:r>
            <a:b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(copiar el último valor)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 -&gt; nuestro modelo tiene muchos datos de entrada con lo que al generar un dataset para lidiar con la serie temporal nos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íbamos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+200 variables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 -&gt; Solución elegida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6b9577722f_0_54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Entrenamiento de modelos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g6b9577722f_0_54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g6b9577722f_0_54"/>
          <p:cNvSpPr txBox="1"/>
          <p:nvPr/>
        </p:nvSpPr>
        <p:spPr>
          <a:xfrm>
            <a:off x="216275" y="1334925"/>
            <a:ext cx="45765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prueban distintas ideas: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Empezando con la más básica </a:t>
            </a:r>
            <a:b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(copiar el último valor)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 -&gt; nuestro modelo tiene muchos datos de entrada con lo que al generar un dataset para lidiar con la serie temporal nos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íbamos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+200 variables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 -&gt; Solución elegida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muy sencillo: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LSTM(50)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0" name="Google Shape;450;g6b9577722f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9875" y="3343200"/>
            <a:ext cx="4460349" cy="15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6b9577722f_0_63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Entrenamiento de modelos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g6b9577722f_0_63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g6b9577722f_0_63"/>
          <p:cNvSpPr txBox="1"/>
          <p:nvPr/>
        </p:nvSpPr>
        <p:spPr>
          <a:xfrm>
            <a:off x="216275" y="1334925"/>
            <a:ext cx="45765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prueban distintas ideas: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Empezando con la más básica </a:t>
            </a:r>
            <a:b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(copiar el último valor)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 -&gt; nuestro modelo tiene muchos datos de entrada con lo que al generar un dataset para lidiar con la serie temporal nos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íbamos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+200 variables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 -&gt; Solución elegida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muy sencillo: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LSTM(50)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8" name="Google Shape;458;g6b9577722f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450" y="1334925"/>
            <a:ext cx="2335725" cy="157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g6b9577722f_0_63"/>
          <p:cNvSpPr txBox="1"/>
          <p:nvPr/>
        </p:nvSpPr>
        <p:spPr>
          <a:xfrm>
            <a:off x="4895913" y="2909000"/>
            <a:ext cx="29988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Para datos que la red neuronal no ha visto nunca</a:t>
            </a:r>
            <a:endParaRPr sz="900"/>
          </a:p>
        </p:txBody>
      </p:sp>
      <p:pic>
        <p:nvPicPr>
          <p:cNvPr id="460" name="Google Shape;460;g6b9577722f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9875" y="3343200"/>
            <a:ext cx="4460349" cy="15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756675116b_1_6"/>
          <p:cNvSpPr txBox="1"/>
          <p:nvPr/>
        </p:nvSpPr>
        <p:spPr>
          <a:xfrm>
            <a:off x="2475050" y="7509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Arquitectura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6" name="Google Shape;466;g756675116b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88" y="800190"/>
            <a:ext cx="7923814" cy="4038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56675116b_1_74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Visualización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g756675116b_1_74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g756675116b_1_74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Generación de un API-RestFull para obtener los datos del estado del tráfico y la predicción actual.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una web responsive para consumir los datos del API-RestFull y visualizarlos en mapas de Google Maps mediante  mapas de calor.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un backend serverless basado en NodeJS haciendo uso de las soluciones de AWS (API-GateWay , Lambdas , Bucket S3 ,Serverless)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756675116b_1_80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Visualización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g756675116b_1_80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0" name="Google Shape;480;g756675116b_1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925" y="1321150"/>
            <a:ext cx="7393401" cy="368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250" y="1138925"/>
            <a:ext cx="28575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5"/>
          <p:cNvSpPr txBox="1"/>
          <p:nvPr/>
        </p:nvSpPr>
        <p:spPr>
          <a:xfrm>
            <a:off x="4405475" y="1769725"/>
            <a:ext cx="4337700" cy="23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Muchas gracias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¿Preguntas?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"/>
          <p:cNvSpPr txBox="1"/>
          <p:nvPr/>
        </p:nvSpPr>
        <p:spPr>
          <a:xfrm>
            <a:off x="2392200" y="406440"/>
            <a:ext cx="6283440" cy="72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Cómo nos decantamos por este objetivo</a:t>
            </a:r>
            <a:endParaRPr b="0" i="0" sz="3600" u="none" cap="none" strike="noStrike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"/>
          <p:cNvSpPr txBox="1"/>
          <p:nvPr/>
        </p:nvSpPr>
        <p:spPr>
          <a:xfrm>
            <a:off x="6072772" y="1460975"/>
            <a:ext cx="27543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Barajamos la opción de hacer segmentación con imágenes de cámaras de seguridad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325" y="1654975"/>
            <a:ext cx="5524851" cy="28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75a26e7f59_5_27"/>
          <p:cNvSpPr txBox="1"/>
          <p:nvPr/>
        </p:nvSpPr>
        <p:spPr>
          <a:xfrm>
            <a:off x="285925" y="1769725"/>
            <a:ext cx="8457300" cy="23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Sabemos que todo se puede mejorar. Este proyecto también. Desde aquí y hasta el closing: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Añadir algun parametro de entrada más tanto para la generación como para el cálculo de predicciones.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Predecir a más tiempo (30 minutos en lugar de 15)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Entrenar con datos con overlapping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Mejoras propuestas por los instructores.</a:t>
            </a:r>
            <a:endParaRPr sz="1800"/>
          </a:p>
        </p:txBody>
      </p:sp>
      <p:sp>
        <p:nvSpPr>
          <p:cNvPr id="499" name="Google Shape;499;g75a26e7f59_5_27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Mejoras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56de114ea_0_13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Como nos decantamos por este objetivo</a:t>
            </a:r>
            <a:endParaRPr b="0" i="0" sz="3600" u="none" cap="none" strike="noStrike">
              <a:solidFill>
                <a:srgbClr val="00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756de114ea_0_13"/>
          <p:cNvSpPr txBox="1"/>
          <p:nvPr/>
        </p:nvSpPr>
        <p:spPr>
          <a:xfrm>
            <a:off x="6072772" y="1460975"/>
            <a:ext cx="27543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También vimos que hay otro tipo de cámaras que podíamos aprovechar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3" name="Google Shape;313;g756de114ea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75" y="1545050"/>
            <a:ext cx="5176374" cy="325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756de114ea_0_20"/>
          <p:cNvSpPr txBox="1"/>
          <p:nvPr/>
        </p:nvSpPr>
        <p:spPr>
          <a:xfrm>
            <a:off x="3209125" y="122750"/>
            <a:ext cx="55287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Como nos decantamos por este objetivo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756de114ea_0_20"/>
          <p:cNvSpPr txBox="1"/>
          <p:nvPr/>
        </p:nvSpPr>
        <p:spPr>
          <a:xfrm>
            <a:off x="463678" y="1519200"/>
            <a:ext cx="3279000" cy="32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Entonces descubrimos que el ayuntamiento de Madrid tiene más de 300 cámaras de tráfico y que publica imágenes de estas cámaras cada dos minutos.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Además cuentan con más de 4.000 sensores repartidos por las calles de la ciudad. Por suerte también publica los datos de estos sensores cada 5 minutos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0" name="Google Shape;320;g756de114ea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596" y="1519200"/>
            <a:ext cx="5003725" cy="305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56de114ea_0_6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Como vamos a hacerlo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756de114ea_0_6"/>
          <p:cNvSpPr txBox="1"/>
          <p:nvPr/>
        </p:nvSpPr>
        <p:spPr>
          <a:xfrm>
            <a:off x="2389320" y="1268280"/>
            <a:ext cx="63048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Ingesta de datos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Monitorización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Procesamiento y  limpieza de los datos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Clusterización y generación de dataset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Entrenamiento de modelos predictivos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Arquitectura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34290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Predicción y visualización de resultados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"/>
          <p:cNvSpPr txBox="1"/>
          <p:nvPr/>
        </p:nvSpPr>
        <p:spPr>
          <a:xfrm>
            <a:off x="540000" y="293760"/>
            <a:ext cx="809316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Ingesta de datos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4"/>
          <p:cNvSpPr txBox="1"/>
          <p:nvPr/>
        </p:nvSpPr>
        <p:spPr>
          <a:xfrm>
            <a:off x="522000" y="1500840"/>
            <a:ext cx="4039920" cy="4795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Datasources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"/>
          <p:cNvSpPr txBox="1"/>
          <p:nvPr/>
        </p:nvSpPr>
        <p:spPr>
          <a:xfrm>
            <a:off x="522000" y="1973150"/>
            <a:ext cx="81837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Datos de tráfico en tiempo real (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Ayuntamiento de Madrid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)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Imágenes de cámaras de tráfico (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Ayuntamiento de Madrid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)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Datos meteorológicos (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Aemet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Datos contaminación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Ayuntamiento de Madrid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eventos (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Ayuntamiento de Madrid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56675116b_1_0"/>
          <p:cNvSpPr txBox="1"/>
          <p:nvPr/>
        </p:nvSpPr>
        <p:spPr>
          <a:xfrm>
            <a:off x="540000" y="293760"/>
            <a:ext cx="80931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Datos tráfico tiempo real</a:t>
            </a:r>
            <a:endParaRPr b="0" i="0" sz="3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g756675116b_1_0"/>
          <p:cNvSpPr txBox="1"/>
          <p:nvPr/>
        </p:nvSpPr>
        <p:spPr>
          <a:xfrm>
            <a:off x="522000" y="1500840"/>
            <a:ext cx="4039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756675116b_1_0"/>
          <p:cNvSpPr txBox="1"/>
          <p:nvPr/>
        </p:nvSpPr>
        <p:spPr>
          <a:xfrm>
            <a:off x="522000" y="1577700"/>
            <a:ext cx="81837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de más de 4.000 sensores repartidos en la ciudad de Madrid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actualizados cada 5 minutos en formato XML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Tenemos datos como la ocupación de la vía, la carga de vía, datos de ubicación, fecha y hora.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que consume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regularmente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estos datos y los graba en la base de datos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56675116b_1_20"/>
          <p:cNvSpPr txBox="1"/>
          <p:nvPr/>
        </p:nvSpPr>
        <p:spPr>
          <a:xfrm>
            <a:off x="2392200" y="406440"/>
            <a:ext cx="6283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EFF29"/>
                </a:solidFill>
                <a:latin typeface="Calibri"/>
                <a:ea typeface="Calibri"/>
                <a:cs typeface="Calibri"/>
                <a:sym typeface="Calibri"/>
              </a:rPr>
              <a:t>Imágenes de cámaras de tráfico</a:t>
            </a:r>
            <a:endParaRPr sz="3600">
              <a:solidFill>
                <a:srgbClr val="9EFF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g756675116b_1_20"/>
          <p:cNvSpPr txBox="1"/>
          <p:nvPr/>
        </p:nvSpPr>
        <p:spPr>
          <a:xfrm>
            <a:off x="2389320" y="1268280"/>
            <a:ext cx="63048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Imágenes de más de 300 cámaras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Imágenes actualizadas cada 2 minutos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Proceso que obtiene las imágenes y las almacena en un bucket de S3.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Las imágenes se procesan con </a:t>
            </a:r>
            <a:r>
              <a:rPr lang="en-US" sz="2400" u="sng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AWS rekognition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para obtener el número de vehículos en la imagen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479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Los datos obtenidos se almacenan en la base de datos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2017-08-01T15:40:51Z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